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Oswald Bold" charset="1" panose="00000800000000000000"/>
      <p:regular r:id="rId28"/>
    </p:embeddedFont>
    <p:embeddedFont>
      <p:font typeface="DM Sans" charset="1" panose="00000000000000000000"/>
      <p:regular r:id="rId29"/>
    </p:embeddedFont>
    <p:embeddedFont>
      <p:font typeface="DM Sans Bold" charset="1" panose="00000000000000000000"/>
      <p:regular r:id="rId30"/>
    </p:embeddedFont>
    <p:embeddedFont>
      <p:font typeface="DM Sans Italics" charset="1" panose="00000000000000000000"/>
      <p:regular r:id="rId31"/>
    </p:embeddedFont>
    <p:embeddedFont>
      <p:font typeface="Oswald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13" Target="../media/image70.png" Type="http://schemas.openxmlformats.org/officeDocument/2006/relationships/image"/><Relationship Id="rId14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72.png" Type="http://schemas.openxmlformats.org/officeDocument/2006/relationships/image"/><Relationship Id="rId12" Target="../media/image6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60.png" Type="http://schemas.openxmlformats.org/officeDocument/2006/relationships/image"/><Relationship Id="rId14" Target="../media/image79.png" Type="http://schemas.openxmlformats.org/officeDocument/2006/relationships/image"/><Relationship Id="rId15" Target="../media/image80.png" Type="http://schemas.openxmlformats.org/officeDocument/2006/relationships/image"/><Relationship Id="rId16" Target="../media/image81.png" Type="http://schemas.openxmlformats.org/officeDocument/2006/relationships/image"/><Relationship Id="rId17" Target="../media/image82.png" Type="http://schemas.openxmlformats.org/officeDocument/2006/relationships/image"/><Relationship Id="rId18" Target="../media/image83.png" Type="http://schemas.openxmlformats.org/officeDocument/2006/relationships/image"/><Relationship Id="rId19" Target="../media/image84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Relationship Id="rId5" Target="../media/image60.png" Type="http://schemas.openxmlformats.org/officeDocument/2006/relationships/image"/><Relationship Id="rId6" Target="../media/image8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Relationship Id="rId5" Target="../media/image88.jpeg" Type="http://schemas.openxmlformats.org/officeDocument/2006/relationships/image"/><Relationship Id="rId6" Target="../media/image60.png" Type="http://schemas.openxmlformats.org/officeDocument/2006/relationships/image"/><Relationship Id="rId7" Target="../media/image89.png" Type="http://schemas.openxmlformats.org/officeDocument/2006/relationships/image"/><Relationship Id="rId8" Target="../media/image9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60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42.png" Type="http://schemas.openxmlformats.org/officeDocument/2006/relationships/image"/><Relationship Id="rId18" Target="../media/image43.svg" Type="http://schemas.openxmlformats.org/officeDocument/2006/relationships/image"/><Relationship Id="rId19" Target="../media/image47.png" Type="http://schemas.openxmlformats.org/officeDocument/2006/relationships/image"/><Relationship Id="rId2" Target="../media/image1.png" Type="http://schemas.openxmlformats.org/officeDocument/2006/relationships/image"/><Relationship Id="rId20" Target="../media/image48.png" Type="http://schemas.openxmlformats.org/officeDocument/2006/relationships/image"/><Relationship Id="rId21" Target="../media/image4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52.png" Type="http://schemas.openxmlformats.org/officeDocument/2006/relationships/image"/><Relationship Id="rId16" Target="../media/image47.png" Type="http://schemas.openxmlformats.org/officeDocument/2006/relationships/image"/><Relationship Id="rId17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16145" y="7695298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09204" y="1995962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254356" y="3339228"/>
            <a:ext cx="9815307" cy="4208864"/>
            <a:chOff x="0" y="0"/>
            <a:chExt cx="1895495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254356" y="4022530"/>
            <a:ext cx="9743269" cy="276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b="true" sz="3999" spc="39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THE DESIGN OF A DETECTION SYSTEM FOR ANOMALOUS PLC ACTIONS IN LEVEL PROCESS CONTROL BASED ON MACHINE LEARNING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845831" y="2861883"/>
            <a:ext cx="4560318" cy="954690"/>
          </a:xfrm>
          <a:custGeom>
            <a:avLst/>
            <a:gdLst/>
            <a:ahLst/>
            <a:cxnLst/>
            <a:rect r="r" b="b" t="t" l="l"/>
            <a:pathLst>
              <a:path h="954690" w="4560318">
                <a:moveTo>
                  <a:pt x="0" y="0"/>
                </a:moveTo>
                <a:lnTo>
                  <a:pt x="4560319" y="0"/>
                </a:lnTo>
                <a:lnTo>
                  <a:pt x="4560319" y="954690"/>
                </a:lnTo>
                <a:lnTo>
                  <a:pt x="0" y="95469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-100000" r="-111091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218337" y="2688627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97683" y="337474"/>
            <a:ext cx="5261859" cy="9570246"/>
            <a:chOff x="0" y="0"/>
            <a:chExt cx="1385840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5840" cy="2520559"/>
            </a:xfrm>
            <a:custGeom>
              <a:avLst/>
              <a:gdLst/>
              <a:ahLst/>
              <a:cxnLst/>
              <a:rect r="r" b="b" t="t" l="l"/>
              <a:pathLst>
                <a:path h="2520559" w="1385840">
                  <a:moveTo>
                    <a:pt x="0" y="0"/>
                  </a:moveTo>
                  <a:lnTo>
                    <a:pt x="1385840" y="0"/>
                  </a:lnTo>
                  <a:lnTo>
                    <a:pt x="1385840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D8EC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5840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66869" y="3442574"/>
            <a:ext cx="10210869" cy="1032847"/>
          </a:xfrm>
          <a:custGeom>
            <a:avLst/>
            <a:gdLst/>
            <a:ahLst/>
            <a:cxnLst/>
            <a:rect r="r" b="b" t="t" l="l"/>
            <a:pathLst>
              <a:path h="1032847" w="10210869">
                <a:moveTo>
                  <a:pt x="0" y="0"/>
                </a:moveTo>
                <a:lnTo>
                  <a:pt x="10210869" y="0"/>
                </a:lnTo>
                <a:lnTo>
                  <a:pt x="10210869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903" r="0" b="-234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1705524"/>
            <a:ext cx="10122745" cy="1948998"/>
            <a:chOff x="0" y="0"/>
            <a:chExt cx="3878462" cy="746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78462" cy="746746"/>
            </a:xfrm>
            <a:custGeom>
              <a:avLst/>
              <a:gdLst/>
              <a:ahLst/>
              <a:cxnLst/>
              <a:rect r="r" b="b" t="t" l="l"/>
              <a:pathLst>
                <a:path h="746746" w="3878462">
                  <a:moveTo>
                    <a:pt x="0" y="0"/>
                  </a:moveTo>
                  <a:lnTo>
                    <a:pt x="3878462" y="0"/>
                  </a:lnTo>
                  <a:lnTo>
                    <a:pt x="3878462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878462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664770" y="1705524"/>
            <a:ext cx="8460772" cy="7279560"/>
          </a:xfrm>
          <a:custGeom>
            <a:avLst/>
            <a:gdLst/>
            <a:ahLst/>
            <a:cxnLst/>
            <a:rect r="r" b="b" t="t" l="l"/>
            <a:pathLst>
              <a:path h="7279560" w="8460772">
                <a:moveTo>
                  <a:pt x="0" y="0"/>
                </a:moveTo>
                <a:lnTo>
                  <a:pt x="8460772" y="0"/>
                </a:lnTo>
                <a:lnTo>
                  <a:pt x="8460772" y="7279560"/>
                </a:lnTo>
                <a:lnTo>
                  <a:pt x="0" y="7279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575576" y="2057994"/>
            <a:ext cx="11204319" cy="138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91"/>
              </a:lnSpc>
            </a:pPr>
            <a:r>
              <a:rPr lang="en-US" b="true" sz="8182" spc="80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FLOW CHART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AB7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1643" y="-121171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5"/>
                </a:lnTo>
                <a:lnTo>
                  <a:pt x="0" y="373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4988" y="8353563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724613" y="6955271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562999" y="5389709"/>
            <a:ext cx="7162001" cy="99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Machine Learning;ML</a:t>
            </a:r>
          </a:p>
          <a:p>
            <a:pPr algn="ctr">
              <a:lnSpc>
                <a:spcPts val="3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115324" y="3734817"/>
            <a:ext cx="12057353" cy="170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b="true" sz="10107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FLOW CHART</a:t>
            </a:r>
            <a:r>
              <a:rPr lang="en-US" b="true" sz="10107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97683" y="337474"/>
            <a:ext cx="5261859" cy="9570246"/>
            <a:chOff x="0" y="0"/>
            <a:chExt cx="1385840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5840" cy="2520559"/>
            </a:xfrm>
            <a:custGeom>
              <a:avLst/>
              <a:gdLst/>
              <a:ahLst/>
              <a:cxnLst/>
              <a:rect r="r" b="b" t="t" l="l"/>
              <a:pathLst>
                <a:path h="2520559" w="1385840">
                  <a:moveTo>
                    <a:pt x="0" y="0"/>
                  </a:moveTo>
                  <a:lnTo>
                    <a:pt x="1385840" y="0"/>
                  </a:lnTo>
                  <a:lnTo>
                    <a:pt x="1385840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D8EC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5840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728737" y="3442574"/>
            <a:ext cx="10210869" cy="1032847"/>
          </a:xfrm>
          <a:custGeom>
            <a:avLst/>
            <a:gdLst/>
            <a:ahLst/>
            <a:cxnLst/>
            <a:rect r="r" b="b" t="t" l="l"/>
            <a:pathLst>
              <a:path h="1032847" w="10210869">
                <a:moveTo>
                  <a:pt x="0" y="0"/>
                </a:moveTo>
                <a:lnTo>
                  <a:pt x="10210869" y="0"/>
                </a:lnTo>
                <a:lnTo>
                  <a:pt x="10210869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903" r="0" b="-234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1705524"/>
            <a:ext cx="7216703" cy="1948998"/>
            <a:chOff x="0" y="0"/>
            <a:chExt cx="2765031" cy="746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5031" cy="746746"/>
            </a:xfrm>
            <a:custGeom>
              <a:avLst/>
              <a:gdLst/>
              <a:ahLst/>
              <a:cxnLst/>
              <a:rect r="r" b="b" t="t" l="l"/>
              <a:pathLst>
                <a:path h="746746" w="2765031">
                  <a:moveTo>
                    <a:pt x="0" y="0"/>
                  </a:moveTo>
                  <a:lnTo>
                    <a:pt x="2765031" y="0"/>
                  </a:lnTo>
                  <a:lnTo>
                    <a:pt x="2765031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765031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75576" y="2057994"/>
            <a:ext cx="11204319" cy="138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91"/>
              </a:lnSpc>
            </a:pPr>
            <a:r>
              <a:rPr lang="en-US" b="true" sz="8182" spc="80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FLOW CHART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216703" y="337474"/>
            <a:ext cx="5261859" cy="9570246"/>
            <a:chOff x="0" y="0"/>
            <a:chExt cx="1385840" cy="25205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85840" cy="2520559"/>
            </a:xfrm>
            <a:custGeom>
              <a:avLst/>
              <a:gdLst/>
              <a:ahLst/>
              <a:cxnLst/>
              <a:rect r="r" b="b" t="t" l="l"/>
              <a:pathLst>
                <a:path h="2520559" w="1385840">
                  <a:moveTo>
                    <a:pt x="0" y="0"/>
                  </a:moveTo>
                  <a:lnTo>
                    <a:pt x="1385840" y="0"/>
                  </a:lnTo>
                  <a:lnTo>
                    <a:pt x="1385840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D8EC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385840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482132" y="928654"/>
            <a:ext cx="2731002" cy="8429691"/>
          </a:xfrm>
          <a:custGeom>
            <a:avLst/>
            <a:gdLst/>
            <a:ahLst/>
            <a:cxnLst/>
            <a:rect r="r" b="b" t="t" l="l"/>
            <a:pathLst>
              <a:path h="8429691" w="2731002">
                <a:moveTo>
                  <a:pt x="0" y="0"/>
                </a:moveTo>
                <a:lnTo>
                  <a:pt x="2731001" y="0"/>
                </a:lnTo>
                <a:lnTo>
                  <a:pt x="2731001" y="8429692"/>
                </a:lnTo>
                <a:lnTo>
                  <a:pt x="0" y="8429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08902" y="928654"/>
            <a:ext cx="2239421" cy="8429691"/>
          </a:xfrm>
          <a:custGeom>
            <a:avLst/>
            <a:gdLst/>
            <a:ahLst/>
            <a:cxnLst/>
            <a:rect r="r" b="b" t="t" l="l"/>
            <a:pathLst>
              <a:path h="8429691" w="2239421">
                <a:moveTo>
                  <a:pt x="0" y="0"/>
                </a:moveTo>
                <a:lnTo>
                  <a:pt x="2239422" y="0"/>
                </a:lnTo>
                <a:lnTo>
                  <a:pt x="2239422" y="8429692"/>
                </a:lnTo>
                <a:lnTo>
                  <a:pt x="0" y="8429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175495" y="429043"/>
            <a:ext cx="289356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000" spc="196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TRAINING 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81832" y="429043"/>
            <a:ext cx="289356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000" spc="196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PREDICTION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AB7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1643" y="-121171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5"/>
                </a:lnTo>
                <a:lnTo>
                  <a:pt x="0" y="373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4988" y="8353563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724613" y="6955271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115324" y="4206517"/>
            <a:ext cx="12057353" cy="170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b="true" sz="10107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PROJECT TIMELINE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09940" y="-137762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3"/>
                </a:lnTo>
                <a:lnTo>
                  <a:pt x="0" y="30685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16103" y="-19354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928819" y="4779724"/>
            <a:ext cx="3047676" cy="919149"/>
            <a:chOff x="0" y="0"/>
            <a:chExt cx="1117831" cy="337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7831" cy="337127"/>
            </a:xfrm>
            <a:custGeom>
              <a:avLst/>
              <a:gdLst/>
              <a:ahLst/>
              <a:cxnLst/>
              <a:rect r="r" b="b" t="t" l="l"/>
              <a:pathLst>
                <a:path h="337127" w="1117831">
                  <a:moveTo>
                    <a:pt x="78748" y="0"/>
                  </a:moveTo>
                  <a:lnTo>
                    <a:pt x="1039082" y="0"/>
                  </a:lnTo>
                  <a:cubicBezTo>
                    <a:pt x="1059968" y="0"/>
                    <a:pt x="1079998" y="8297"/>
                    <a:pt x="1094766" y="23065"/>
                  </a:cubicBezTo>
                  <a:cubicBezTo>
                    <a:pt x="1109534" y="37833"/>
                    <a:pt x="1117831" y="57863"/>
                    <a:pt x="1117831" y="78748"/>
                  </a:cubicBezTo>
                  <a:lnTo>
                    <a:pt x="1117831" y="258378"/>
                  </a:lnTo>
                  <a:cubicBezTo>
                    <a:pt x="1117831" y="301870"/>
                    <a:pt x="1082574" y="337127"/>
                    <a:pt x="1039082" y="337127"/>
                  </a:cubicBezTo>
                  <a:lnTo>
                    <a:pt x="78748" y="337127"/>
                  </a:lnTo>
                  <a:cubicBezTo>
                    <a:pt x="57863" y="337127"/>
                    <a:pt x="37833" y="328830"/>
                    <a:pt x="23065" y="314062"/>
                  </a:cubicBezTo>
                  <a:cubicBezTo>
                    <a:pt x="8297" y="299294"/>
                    <a:pt x="0" y="279264"/>
                    <a:pt x="0" y="258378"/>
                  </a:cubicBezTo>
                  <a:lnTo>
                    <a:pt x="0" y="78748"/>
                  </a:lnTo>
                  <a:cubicBezTo>
                    <a:pt x="0" y="57863"/>
                    <a:pt x="8297" y="37833"/>
                    <a:pt x="23065" y="23065"/>
                  </a:cubicBezTo>
                  <a:cubicBezTo>
                    <a:pt x="37833" y="8297"/>
                    <a:pt x="57863" y="0"/>
                    <a:pt x="7874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17831" cy="35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91461"/>
            <a:ext cx="13220712" cy="119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04"/>
              </a:lnSpc>
              <a:spcBef>
                <a:spcPct val="0"/>
              </a:spcBef>
            </a:pPr>
            <a:r>
              <a:rPr lang="en-US" b="true" sz="7032" spc="68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PROJECT TIMELINE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-5478512">
            <a:off x="-130618" y="5786273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501826"/>
                </a:moveTo>
                <a:lnTo>
                  <a:pt x="0" y="501826"/>
                </a:lnTo>
                <a:lnTo>
                  <a:pt x="0" y="0"/>
                </a:lnTo>
                <a:lnTo>
                  <a:pt x="1776375" y="0"/>
                </a:lnTo>
                <a:lnTo>
                  <a:pt x="1776375" y="50182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2693" y="1690967"/>
            <a:ext cx="4979929" cy="4181091"/>
            <a:chOff x="0" y="0"/>
            <a:chExt cx="8764270" cy="73583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9"/>
              <a:stretch>
                <a:fillRect l="0" t="-9309" r="0" b="-930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14582" y="5872058"/>
            <a:ext cx="4979929" cy="4181091"/>
            <a:chOff x="0" y="0"/>
            <a:chExt cx="8764270" cy="73583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10"/>
              <a:stretch>
                <a:fillRect l="0" t="-25036" r="0" b="-1739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904509" y="8749599"/>
            <a:ext cx="3200076" cy="919149"/>
            <a:chOff x="0" y="0"/>
            <a:chExt cx="1173728" cy="3371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3728" cy="337127"/>
            </a:xfrm>
            <a:custGeom>
              <a:avLst/>
              <a:gdLst/>
              <a:ahLst/>
              <a:cxnLst/>
              <a:rect r="r" b="b" t="t" l="l"/>
              <a:pathLst>
                <a:path h="337127" w="1173728">
                  <a:moveTo>
                    <a:pt x="74998" y="0"/>
                  </a:moveTo>
                  <a:lnTo>
                    <a:pt x="1098730" y="0"/>
                  </a:lnTo>
                  <a:cubicBezTo>
                    <a:pt x="1140150" y="0"/>
                    <a:pt x="1173728" y="33578"/>
                    <a:pt x="1173728" y="74998"/>
                  </a:cubicBezTo>
                  <a:lnTo>
                    <a:pt x="1173728" y="262129"/>
                  </a:lnTo>
                  <a:cubicBezTo>
                    <a:pt x="1173728" y="303549"/>
                    <a:pt x="1140150" y="337127"/>
                    <a:pt x="1098730" y="337127"/>
                  </a:cubicBezTo>
                  <a:lnTo>
                    <a:pt x="74998" y="337127"/>
                  </a:lnTo>
                  <a:cubicBezTo>
                    <a:pt x="33578" y="337127"/>
                    <a:pt x="0" y="303549"/>
                    <a:pt x="0" y="262129"/>
                  </a:cubicBezTo>
                  <a:lnTo>
                    <a:pt x="0" y="74998"/>
                  </a:lnTo>
                  <a:cubicBezTo>
                    <a:pt x="0" y="33578"/>
                    <a:pt x="33578" y="0"/>
                    <a:pt x="7499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173728" cy="35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58007" y="8801973"/>
            <a:ext cx="349307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sz="2500" spc="24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STUDY THE PROGRAM AND STRUCTURE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553095">
            <a:off x="5106324" y="9412279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665860" y="5872058"/>
            <a:ext cx="4979929" cy="4181091"/>
            <a:chOff x="0" y="0"/>
            <a:chExt cx="8764270" cy="73583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11"/>
              <a:stretch>
                <a:fillRect l="0" t="-169977" r="0" b="-46538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555787" y="8749599"/>
            <a:ext cx="3200076" cy="919149"/>
            <a:chOff x="0" y="0"/>
            <a:chExt cx="1173728" cy="3371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73728" cy="337127"/>
            </a:xfrm>
            <a:custGeom>
              <a:avLst/>
              <a:gdLst/>
              <a:ahLst/>
              <a:cxnLst/>
              <a:rect r="r" b="b" t="t" l="l"/>
              <a:pathLst>
                <a:path h="337127" w="1173728">
                  <a:moveTo>
                    <a:pt x="74998" y="0"/>
                  </a:moveTo>
                  <a:lnTo>
                    <a:pt x="1098730" y="0"/>
                  </a:lnTo>
                  <a:cubicBezTo>
                    <a:pt x="1140150" y="0"/>
                    <a:pt x="1173728" y="33578"/>
                    <a:pt x="1173728" y="74998"/>
                  </a:cubicBezTo>
                  <a:lnTo>
                    <a:pt x="1173728" y="262129"/>
                  </a:lnTo>
                  <a:cubicBezTo>
                    <a:pt x="1173728" y="303549"/>
                    <a:pt x="1140150" y="337127"/>
                    <a:pt x="1098730" y="337127"/>
                  </a:cubicBezTo>
                  <a:lnTo>
                    <a:pt x="74998" y="337127"/>
                  </a:lnTo>
                  <a:cubicBezTo>
                    <a:pt x="33578" y="337127"/>
                    <a:pt x="0" y="303549"/>
                    <a:pt x="0" y="262129"/>
                  </a:cubicBezTo>
                  <a:lnTo>
                    <a:pt x="0" y="74998"/>
                  </a:lnTo>
                  <a:cubicBezTo>
                    <a:pt x="0" y="33578"/>
                    <a:pt x="33578" y="0"/>
                    <a:pt x="7499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173728" cy="35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409285" y="8816036"/>
            <a:ext cx="349307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sz="2500" spc="24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STRUCTURAL AND FUNCTIONAL DESIGN</a:t>
            </a:r>
          </a:p>
        </p:txBody>
      </p:sp>
      <p:sp>
        <p:nvSpPr>
          <p:cNvPr name="Freeform 25" id="25"/>
          <p:cNvSpPr/>
          <p:nvPr/>
        </p:nvSpPr>
        <p:spPr>
          <a:xfrm flipH="false" flipV="true" rot="-553095">
            <a:off x="10784587" y="904194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501825"/>
                </a:moveTo>
                <a:lnTo>
                  <a:pt x="1776375" y="501825"/>
                </a:lnTo>
                <a:lnTo>
                  <a:pt x="1776375" y="0"/>
                </a:lnTo>
                <a:lnTo>
                  <a:pt x="0" y="0"/>
                </a:lnTo>
                <a:lnTo>
                  <a:pt x="0" y="50182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2293489" y="5872058"/>
            <a:ext cx="4979929" cy="4181091"/>
            <a:chOff x="0" y="0"/>
            <a:chExt cx="8764270" cy="73583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12"/>
              <a:stretch>
                <a:fillRect l="0" t="-128636" r="0" b="-87879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789029" y="8749599"/>
            <a:ext cx="3988848" cy="919149"/>
            <a:chOff x="0" y="0"/>
            <a:chExt cx="1463035" cy="33712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63035" cy="337127"/>
            </a:xfrm>
            <a:custGeom>
              <a:avLst/>
              <a:gdLst/>
              <a:ahLst/>
              <a:cxnLst/>
              <a:rect r="r" b="b" t="t" l="l"/>
              <a:pathLst>
                <a:path h="337127" w="1463035">
                  <a:moveTo>
                    <a:pt x="60168" y="0"/>
                  </a:moveTo>
                  <a:lnTo>
                    <a:pt x="1402868" y="0"/>
                  </a:lnTo>
                  <a:cubicBezTo>
                    <a:pt x="1418825" y="0"/>
                    <a:pt x="1434129" y="6339"/>
                    <a:pt x="1445413" y="17623"/>
                  </a:cubicBezTo>
                  <a:cubicBezTo>
                    <a:pt x="1456696" y="28906"/>
                    <a:pt x="1463035" y="44210"/>
                    <a:pt x="1463035" y="60168"/>
                  </a:cubicBezTo>
                  <a:lnTo>
                    <a:pt x="1463035" y="276959"/>
                  </a:lnTo>
                  <a:cubicBezTo>
                    <a:pt x="1463035" y="292917"/>
                    <a:pt x="1456696" y="308221"/>
                    <a:pt x="1445413" y="319504"/>
                  </a:cubicBezTo>
                  <a:cubicBezTo>
                    <a:pt x="1434129" y="330788"/>
                    <a:pt x="1418825" y="337127"/>
                    <a:pt x="1402868" y="337127"/>
                  </a:cubicBezTo>
                  <a:lnTo>
                    <a:pt x="60168" y="337127"/>
                  </a:lnTo>
                  <a:cubicBezTo>
                    <a:pt x="44210" y="337127"/>
                    <a:pt x="28906" y="330788"/>
                    <a:pt x="17623" y="319504"/>
                  </a:cubicBezTo>
                  <a:cubicBezTo>
                    <a:pt x="6339" y="308221"/>
                    <a:pt x="0" y="292917"/>
                    <a:pt x="0" y="276959"/>
                  </a:cubicBezTo>
                  <a:lnTo>
                    <a:pt x="0" y="60168"/>
                  </a:lnTo>
                  <a:cubicBezTo>
                    <a:pt x="0" y="44210"/>
                    <a:pt x="6339" y="28906"/>
                    <a:pt x="17623" y="17623"/>
                  </a:cubicBezTo>
                  <a:cubicBezTo>
                    <a:pt x="28906" y="6339"/>
                    <a:pt x="44210" y="0"/>
                    <a:pt x="6016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463035" cy="35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-5737162">
            <a:off x="16385230" y="523300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2293489" y="1690967"/>
            <a:ext cx="4979929" cy="4181091"/>
            <a:chOff x="0" y="0"/>
            <a:chExt cx="8764270" cy="73583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13"/>
              <a:stretch>
                <a:fillRect l="0" t="0" r="-7341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3259616" y="4779724"/>
            <a:ext cx="3047676" cy="919149"/>
            <a:chOff x="0" y="0"/>
            <a:chExt cx="1117831" cy="33712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17831" cy="337127"/>
            </a:xfrm>
            <a:custGeom>
              <a:avLst/>
              <a:gdLst/>
              <a:ahLst/>
              <a:cxnLst/>
              <a:rect r="r" b="b" t="t" l="l"/>
              <a:pathLst>
                <a:path h="337127" w="1117831">
                  <a:moveTo>
                    <a:pt x="78748" y="0"/>
                  </a:moveTo>
                  <a:lnTo>
                    <a:pt x="1039082" y="0"/>
                  </a:lnTo>
                  <a:cubicBezTo>
                    <a:pt x="1059968" y="0"/>
                    <a:pt x="1079998" y="8297"/>
                    <a:pt x="1094766" y="23065"/>
                  </a:cubicBezTo>
                  <a:cubicBezTo>
                    <a:pt x="1109534" y="37833"/>
                    <a:pt x="1117831" y="57863"/>
                    <a:pt x="1117831" y="78748"/>
                  </a:cubicBezTo>
                  <a:lnTo>
                    <a:pt x="1117831" y="258378"/>
                  </a:lnTo>
                  <a:cubicBezTo>
                    <a:pt x="1117831" y="301870"/>
                    <a:pt x="1082574" y="337127"/>
                    <a:pt x="1039082" y="337127"/>
                  </a:cubicBezTo>
                  <a:lnTo>
                    <a:pt x="78748" y="337127"/>
                  </a:lnTo>
                  <a:cubicBezTo>
                    <a:pt x="57863" y="337127"/>
                    <a:pt x="37833" y="328830"/>
                    <a:pt x="23065" y="314062"/>
                  </a:cubicBezTo>
                  <a:cubicBezTo>
                    <a:pt x="8297" y="299294"/>
                    <a:pt x="0" y="279264"/>
                    <a:pt x="0" y="258378"/>
                  </a:cubicBezTo>
                  <a:lnTo>
                    <a:pt x="0" y="78748"/>
                  </a:lnTo>
                  <a:cubicBezTo>
                    <a:pt x="0" y="57863"/>
                    <a:pt x="8297" y="37833"/>
                    <a:pt x="23065" y="23065"/>
                  </a:cubicBezTo>
                  <a:cubicBezTo>
                    <a:pt x="37833" y="8297"/>
                    <a:pt x="57863" y="0"/>
                    <a:pt x="7874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1117831" cy="35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174366" y="4782099"/>
            <a:ext cx="2556583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sz="2500" spc="24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GATHER INFORMATION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89943" y="8751974"/>
            <a:ext cx="402616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sz="2500" spc="24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TEST FUNCTIONALITY AND TROUBLESHOOT ISSUES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05162" y="4782099"/>
            <a:ext cx="2556583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sz="2500" spc="24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MAKE A RESEARCH BOOK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6654036" y="1690967"/>
            <a:ext cx="4979929" cy="4181091"/>
            <a:chOff x="0" y="0"/>
            <a:chExt cx="8764270" cy="735838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14"/>
              <a:stretch>
                <a:fillRect l="0" t="-9309" r="0" b="-9309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7620162" y="4779724"/>
            <a:ext cx="3047676" cy="919149"/>
            <a:chOff x="0" y="0"/>
            <a:chExt cx="1117831" cy="33712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17831" cy="337127"/>
            </a:xfrm>
            <a:custGeom>
              <a:avLst/>
              <a:gdLst/>
              <a:ahLst/>
              <a:cxnLst/>
              <a:rect r="r" b="b" t="t" l="l"/>
              <a:pathLst>
                <a:path h="337127" w="1117831">
                  <a:moveTo>
                    <a:pt x="78748" y="0"/>
                  </a:moveTo>
                  <a:lnTo>
                    <a:pt x="1039082" y="0"/>
                  </a:lnTo>
                  <a:cubicBezTo>
                    <a:pt x="1059968" y="0"/>
                    <a:pt x="1079998" y="8297"/>
                    <a:pt x="1094766" y="23065"/>
                  </a:cubicBezTo>
                  <a:cubicBezTo>
                    <a:pt x="1109534" y="37833"/>
                    <a:pt x="1117831" y="57863"/>
                    <a:pt x="1117831" y="78748"/>
                  </a:cubicBezTo>
                  <a:lnTo>
                    <a:pt x="1117831" y="258378"/>
                  </a:lnTo>
                  <a:cubicBezTo>
                    <a:pt x="1117831" y="301870"/>
                    <a:pt x="1082574" y="337127"/>
                    <a:pt x="1039082" y="337127"/>
                  </a:cubicBezTo>
                  <a:lnTo>
                    <a:pt x="78748" y="337127"/>
                  </a:lnTo>
                  <a:cubicBezTo>
                    <a:pt x="57863" y="337127"/>
                    <a:pt x="37833" y="328830"/>
                    <a:pt x="23065" y="314062"/>
                  </a:cubicBezTo>
                  <a:cubicBezTo>
                    <a:pt x="8297" y="299294"/>
                    <a:pt x="0" y="279264"/>
                    <a:pt x="0" y="258378"/>
                  </a:cubicBezTo>
                  <a:lnTo>
                    <a:pt x="0" y="78748"/>
                  </a:lnTo>
                  <a:cubicBezTo>
                    <a:pt x="0" y="57863"/>
                    <a:pt x="8297" y="37833"/>
                    <a:pt x="23065" y="23065"/>
                  </a:cubicBezTo>
                  <a:cubicBezTo>
                    <a:pt x="37833" y="8297"/>
                    <a:pt x="57863" y="0"/>
                    <a:pt x="7874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1117831" cy="35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7865709" y="4782099"/>
            <a:ext cx="2556583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sz="2500" spc="24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PRESENTING A PROJECT</a:t>
            </a:r>
          </a:p>
        </p:txBody>
      </p:sp>
      <p:sp>
        <p:nvSpPr>
          <p:cNvPr name="Freeform 46" id="46"/>
          <p:cNvSpPr/>
          <p:nvPr/>
        </p:nvSpPr>
        <p:spPr>
          <a:xfrm flipH="false" flipV="true" rot="-10612774">
            <a:off x="11198313" y="4593698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501826"/>
                </a:moveTo>
                <a:lnTo>
                  <a:pt x="1776374" y="501826"/>
                </a:lnTo>
                <a:lnTo>
                  <a:pt x="1776374" y="0"/>
                </a:lnTo>
                <a:lnTo>
                  <a:pt x="0" y="0"/>
                </a:lnTo>
                <a:lnTo>
                  <a:pt x="0" y="50182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7068503" y="-17830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8" id="48"/>
          <p:cNvSpPr/>
          <p:nvPr/>
        </p:nvSpPr>
        <p:spPr>
          <a:xfrm flipH="false" flipV="false" rot="0">
            <a:off x="-3329731" y="8565696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7"/>
                </a:lnTo>
                <a:lnTo>
                  <a:pt x="0" y="3870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50476" y="4170130"/>
            <a:ext cx="16387047" cy="2724347"/>
          </a:xfrm>
          <a:custGeom>
            <a:avLst/>
            <a:gdLst/>
            <a:ahLst/>
            <a:cxnLst/>
            <a:rect r="r" b="b" t="t" l="l"/>
            <a:pathLst>
              <a:path h="2724347" w="16387047">
                <a:moveTo>
                  <a:pt x="0" y="0"/>
                </a:moveTo>
                <a:lnTo>
                  <a:pt x="16387048" y="0"/>
                </a:lnTo>
                <a:lnTo>
                  <a:pt x="16387048" y="2724346"/>
                </a:lnTo>
                <a:lnTo>
                  <a:pt x="0" y="2724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38565" y="2983655"/>
            <a:ext cx="10210869" cy="1032847"/>
          </a:xfrm>
          <a:custGeom>
            <a:avLst/>
            <a:gdLst/>
            <a:ahLst/>
            <a:cxnLst/>
            <a:rect r="r" b="b" t="t" l="l"/>
            <a:pathLst>
              <a:path h="1032847" w="10210869">
                <a:moveTo>
                  <a:pt x="0" y="0"/>
                </a:moveTo>
                <a:lnTo>
                  <a:pt x="10210870" y="0"/>
                </a:lnTo>
                <a:lnTo>
                  <a:pt x="10210870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92903" r="0" b="-234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787487" y="1596585"/>
            <a:ext cx="10122745" cy="1556294"/>
            <a:chOff x="0" y="0"/>
            <a:chExt cx="3878462" cy="596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78462" cy="596284"/>
            </a:xfrm>
            <a:custGeom>
              <a:avLst/>
              <a:gdLst/>
              <a:ahLst/>
              <a:cxnLst/>
              <a:rect r="r" b="b" t="t" l="l"/>
              <a:pathLst>
                <a:path h="596284" w="3878462">
                  <a:moveTo>
                    <a:pt x="0" y="0"/>
                  </a:moveTo>
                  <a:lnTo>
                    <a:pt x="3878462" y="0"/>
                  </a:lnTo>
                  <a:lnTo>
                    <a:pt x="3878462" y="596284"/>
                  </a:lnTo>
                  <a:lnTo>
                    <a:pt x="0" y="596284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878462" cy="615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17409" y="1824187"/>
            <a:ext cx="13062902" cy="100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b="true" sz="6000" spc="58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PLAN/BLOCK DIAGRAM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89828" y="-419961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4" y="0"/>
                </a:lnTo>
                <a:lnTo>
                  <a:pt x="1996344" y="2149496"/>
                </a:lnTo>
                <a:lnTo>
                  <a:pt x="0" y="214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819965" y="154305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393282" y="240768"/>
            <a:ext cx="10906040" cy="227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0"/>
              </a:lnSpc>
            </a:pPr>
            <a:r>
              <a:rPr lang="en-US" b="true" sz="6630" spc="64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ITEMS USED IN THE PROJECT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94793" y="4310764"/>
            <a:ext cx="4473739" cy="636748"/>
            <a:chOff x="0" y="0"/>
            <a:chExt cx="1178269" cy="167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PLC s7-1200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39296" y="4310764"/>
            <a:ext cx="4473739" cy="636748"/>
            <a:chOff x="0" y="0"/>
            <a:chExt cx="1178269" cy="1677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WECON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01075" y="6176237"/>
            <a:ext cx="2219939" cy="2062620"/>
          </a:xfrm>
          <a:custGeom>
            <a:avLst/>
            <a:gdLst/>
            <a:ahLst/>
            <a:cxnLst/>
            <a:rect r="r" b="b" t="t" l="l"/>
            <a:pathLst>
              <a:path h="2062620" w="2219939">
                <a:moveTo>
                  <a:pt x="0" y="0"/>
                </a:moveTo>
                <a:lnTo>
                  <a:pt x="2219939" y="0"/>
                </a:lnTo>
                <a:lnTo>
                  <a:pt x="2219939" y="2062620"/>
                </a:lnTo>
                <a:lnTo>
                  <a:pt x="0" y="20626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693032" y="5725282"/>
            <a:ext cx="3566268" cy="2513575"/>
          </a:xfrm>
          <a:custGeom>
            <a:avLst/>
            <a:gdLst/>
            <a:ahLst/>
            <a:cxnLst/>
            <a:rect r="r" b="b" t="t" l="l"/>
            <a:pathLst>
              <a:path h="2513575" w="3566268">
                <a:moveTo>
                  <a:pt x="0" y="0"/>
                </a:moveTo>
                <a:lnTo>
                  <a:pt x="3566268" y="0"/>
                </a:lnTo>
                <a:lnTo>
                  <a:pt x="3566268" y="2513575"/>
                </a:lnTo>
                <a:lnTo>
                  <a:pt x="0" y="2513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303142" y="5938016"/>
            <a:ext cx="1681716" cy="2539061"/>
          </a:xfrm>
          <a:custGeom>
            <a:avLst/>
            <a:gdLst/>
            <a:ahLst/>
            <a:cxnLst/>
            <a:rect r="r" b="b" t="t" l="l"/>
            <a:pathLst>
              <a:path h="2539061" w="1681716">
                <a:moveTo>
                  <a:pt x="0" y="0"/>
                </a:moveTo>
                <a:lnTo>
                  <a:pt x="1681716" y="0"/>
                </a:lnTo>
                <a:lnTo>
                  <a:pt x="1681716" y="2539061"/>
                </a:lnTo>
                <a:lnTo>
                  <a:pt x="0" y="25390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6441887" y="4310764"/>
            <a:ext cx="5404226" cy="636748"/>
            <a:chOff x="0" y="0"/>
            <a:chExt cx="1423335" cy="167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23335" cy="167703"/>
            </a:xfrm>
            <a:custGeom>
              <a:avLst/>
              <a:gdLst/>
              <a:ahLst/>
              <a:cxnLst/>
              <a:rect r="r" b="b" t="t" l="l"/>
              <a:pathLst>
                <a:path h="167703" w="1423335">
                  <a:moveTo>
                    <a:pt x="0" y="0"/>
                  </a:moveTo>
                  <a:lnTo>
                    <a:pt x="1423335" y="0"/>
                  </a:lnTo>
                  <a:lnTo>
                    <a:pt x="1423335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423335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S7-1200 Analog Module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89828" y="-419961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4" y="0"/>
                </a:lnTo>
                <a:lnTo>
                  <a:pt x="1996344" y="2149496"/>
                </a:lnTo>
                <a:lnTo>
                  <a:pt x="0" y="214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819965" y="154305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393282" y="240768"/>
            <a:ext cx="10906040" cy="227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0"/>
              </a:lnSpc>
            </a:pPr>
            <a:r>
              <a:rPr lang="en-US" b="true" sz="6630" spc="64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ITEMS USED IN THE PROJECT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65632" y="4210129"/>
            <a:ext cx="4473739" cy="636748"/>
            <a:chOff x="0" y="0"/>
            <a:chExt cx="1178269" cy="167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WATER  PUMP 24v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07248" y="5276107"/>
            <a:ext cx="3590508" cy="3590508"/>
          </a:xfrm>
          <a:custGeom>
            <a:avLst/>
            <a:gdLst/>
            <a:ahLst/>
            <a:cxnLst/>
            <a:rect r="r" b="b" t="t" l="l"/>
            <a:pathLst>
              <a:path h="3590508" w="3590508">
                <a:moveTo>
                  <a:pt x="0" y="0"/>
                </a:moveTo>
                <a:lnTo>
                  <a:pt x="3590508" y="0"/>
                </a:lnTo>
                <a:lnTo>
                  <a:pt x="3590508" y="3590508"/>
                </a:lnTo>
                <a:lnTo>
                  <a:pt x="0" y="35905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11913306" y="4210129"/>
            <a:ext cx="6041782" cy="636748"/>
            <a:chOff x="0" y="0"/>
            <a:chExt cx="1591251" cy="1677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91251" cy="167703"/>
            </a:xfrm>
            <a:custGeom>
              <a:avLst/>
              <a:gdLst/>
              <a:ahLst/>
              <a:cxnLst/>
              <a:rect r="r" b="b" t="t" l="l"/>
              <a:pathLst>
                <a:path h="167703" w="1591251">
                  <a:moveTo>
                    <a:pt x="0" y="0"/>
                  </a:moveTo>
                  <a:lnTo>
                    <a:pt x="1591251" y="0"/>
                  </a:lnTo>
                  <a:lnTo>
                    <a:pt x="1591251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591251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Siemens SCALANCE XB005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372516" y="5276107"/>
            <a:ext cx="2007646" cy="3262425"/>
          </a:xfrm>
          <a:custGeom>
            <a:avLst/>
            <a:gdLst/>
            <a:ahLst/>
            <a:cxnLst/>
            <a:rect r="r" b="b" t="t" l="l"/>
            <a:pathLst>
              <a:path h="3262425" w="2007646">
                <a:moveTo>
                  <a:pt x="0" y="0"/>
                </a:moveTo>
                <a:lnTo>
                  <a:pt x="2007646" y="0"/>
                </a:lnTo>
                <a:lnTo>
                  <a:pt x="2007646" y="3262425"/>
                </a:lnTo>
                <a:lnTo>
                  <a:pt x="0" y="3262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6139469" y="4210129"/>
            <a:ext cx="4473739" cy="636748"/>
            <a:chOff x="0" y="0"/>
            <a:chExt cx="1178269" cy="1677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PLC s7-1200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720963" y="5143500"/>
            <a:ext cx="2426469" cy="4326920"/>
          </a:xfrm>
          <a:custGeom>
            <a:avLst/>
            <a:gdLst/>
            <a:ahLst/>
            <a:cxnLst/>
            <a:rect r="r" b="b" t="t" l="l"/>
            <a:pathLst>
              <a:path h="4326920" w="2426469">
                <a:moveTo>
                  <a:pt x="0" y="0"/>
                </a:moveTo>
                <a:lnTo>
                  <a:pt x="2426468" y="0"/>
                </a:lnTo>
                <a:lnTo>
                  <a:pt x="2426468" y="4326920"/>
                </a:lnTo>
                <a:lnTo>
                  <a:pt x="0" y="43269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86495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86495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875985" y="3849551"/>
            <a:ext cx="939831" cy="1030998"/>
          </a:xfrm>
          <a:custGeom>
            <a:avLst/>
            <a:gdLst/>
            <a:ahLst/>
            <a:cxnLst/>
            <a:rect r="r" b="b" t="t" l="l"/>
            <a:pathLst>
              <a:path h="1030998" w="939831">
                <a:moveTo>
                  <a:pt x="0" y="0"/>
                </a:moveTo>
                <a:lnTo>
                  <a:pt x="939831" y="0"/>
                </a:lnTo>
                <a:lnTo>
                  <a:pt x="939831" y="1030999"/>
                </a:lnTo>
                <a:lnTo>
                  <a:pt x="0" y="10309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694219" y="3825049"/>
            <a:ext cx="899561" cy="899561"/>
          </a:xfrm>
          <a:custGeom>
            <a:avLst/>
            <a:gdLst/>
            <a:ahLst/>
            <a:cxnLst/>
            <a:rect r="r" b="b" t="t" l="l"/>
            <a:pathLst>
              <a:path h="899561" w="899561">
                <a:moveTo>
                  <a:pt x="0" y="0"/>
                </a:moveTo>
                <a:lnTo>
                  <a:pt x="899562" y="0"/>
                </a:lnTo>
                <a:lnTo>
                  <a:pt x="899562" y="899562"/>
                </a:lnTo>
                <a:lnTo>
                  <a:pt x="0" y="8995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359721" y="4163409"/>
            <a:ext cx="1179600" cy="403282"/>
          </a:xfrm>
          <a:custGeom>
            <a:avLst/>
            <a:gdLst/>
            <a:ahLst/>
            <a:cxnLst/>
            <a:rect r="r" b="b" t="t" l="l"/>
            <a:pathLst>
              <a:path h="403282" w="1179600">
                <a:moveTo>
                  <a:pt x="0" y="0"/>
                </a:moveTo>
                <a:lnTo>
                  <a:pt x="1179600" y="0"/>
                </a:lnTo>
                <a:lnTo>
                  <a:pt x="1179600" y="403283"/>
                </a:lnTo>
                <a:lnTo>
                  <a:pt x="0" y="40328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2342427" y="6383093"/>
            <a:ext cx="3992105" cy="2278400"/>
            <a:chOff x="0" y="0"/>
            <a:chExt cx="618482" cy="35298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18482" cy="352984"/>
            </a:xfrm>
            <a:custGeom>
              <a:avLst/>
              <a:gdLst/>
              <a:ahLst/>
              <a:cxnLst/>
              <a:rect r="r" b="b" t="t" l="l"/>
              <a:pathLst>
                <a:path h="352984" w="618482">
                  <a:moveTo>
                    <a:pt x="0" y="0"/>
                  </a:moveTo>
                  <a:lnTo>
                    <a:pt x="618482" y="0"/>
                  </a:lnTo>
                  <a:lnTo>
                    <a:pt x="618482" y="352984"/>
                  </a:lnTo>
                  <a:lnTo>
                    <a:pt x="0" y="352984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-8725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7156714" y="6383093"/>
            <a:ext cx="3992105" cy="2278400"/>
            <a:chOff x="0" y="0"/>
            <a:chExt cx="618482" cy="35298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18482" cy="352984"/>
            </a:xfrm>
            <a:custGeom>
              <a:avLst/>
              <a:gdLst/>
              <a:ahLst/>
              <a:cxnLst/>
              <a:rect r="r" b="b" t="t" l="l"/>
              <a:pathLst>
                <a:path h="352984" w="618482">
                  <a:moveTo>
                    <a:pt x="0" y="0"/>
                  </a:moveTo>
                  <a:lnTo>
                    <a:pt x="618482" y="0"/>
                  </a:lnTo>
                  <a:lnTo>
                    <a:pt x="618482" y="352984"/>
                  </a:lnTo>
                  <a:lnTo>
                    <a:pt x="0" y="352984"/>
                  </a:lnTo>
                  <a:close/>
                </a:path>
              </a:pathLst>
            </a:custGeom>
            <a:blipFill>
              <a:blip r:embed="rId18"/>
              <a:stretch>
                <a:fillRect l="0" t="0" r="-7581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1953468" y="6383093"/>
            <a:ext cx="3992105" cy="2278400"/>
            <a:chOff x="0" y="0"/>
            <a:chExt cx="618482" cy="35298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18482" cy="352984"/>
            </a:xfrm>
            <a:custGeom>
              <a:avLst/>
              <a:gdLst/>
              <a:ahLst/>
              <a:cxnLst/>
              <a:rect r="r" b="b" t="t" l="l"/>
              <a:pathLst>
                <a:path h="352984" w="618482">
                  <a:moveTo>
                    <a:pt x="0" y="0"/>
                  </a:moveTo>
                  <a:lnTo>
                    <a:pt x="618482" y="0"/>
                  </a:lnTo>
                  <a:lnTo>
                    <a:pt x="618482" y="352984"/>
                  </a:lnTo>
                  <a:lnTo>
                    <a:pt x="0" y="352984"/>
                  </a:lnTo>
                  <a:close/>
                </a:path>
              </a:pathLst>
            </a:custGeom>
            <a:blipFill>
              <a:blip r:embed="rId19"/>
              <a:stretch>
                <a:fillRect l="-714" t="0" r="-714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SOFTWARE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372688" y="5412063"/>
            <a:ext cx="3542623" cy="86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Used to write a ladder to control the work of the project.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178209" y="5412063"/>
            <a:ext cx="3542623" cy="86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Used to create a window to communicate with the user to control the water level.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343797" y="5412063"/>
            <a:ext cx="3542623" cy="86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Used for training artificial intelligence. To learn how the machine works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462074" y="4823400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PISTUDIO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656554" y="4823400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TIA PORTAL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851033" y="4823400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PYTHON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850" y="5734086"/>
            <a:ext cx="7726001" cy="818190"/>
          </a:xfrm>
          <a:custGeom>
            <a:avLst/>
            <a:gdLst/>
            <a:ahLst/>
            <a:cxnLst/>
            <a:rect r="r" b="b" t="t" l="l"/>
            <a:pathLst>
              <a:path h="818190" w="7726001">
                <a:moveTo>
                  <a:pt x="0" y="0"/>
                </a:moveTo>
                <a:lnTo>
                  <a:pt x="7726001" y="0"/>
                </a:lnTo>
                <a:lnTo>
                  <a:pt x="7726001" y="818190"/>
                </a:lnTo>
                <a:lnTo>
                  <a:pt x="0" y="818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4168" y="363979"/>
            <a:ext cx="6811458" cy="9297392"/>
          </a:xfrm>
          <a:custGeom>
            <a:avLst/>
            <a:gdLst/>
            <a:ahLst/>
            <a:cxnLst/>
            <a:rect r="r" b="b" t="t" l="l"/>
            <a:pathLst>
              <a:path h="9297392" w="6811458">
                <a:moveTo>
                  <a:pt x="0" y="0"/>
                </a:moveTo>
                <a:lnTo>
                  <a:pt x="6811458" y="0"/>
                </a:lnTo>
                <a:lnTo>
                  <a:pt x="6811458" y="9297392"/>
                </a:lnTo>
                <a:lnTo>
                  <a:pt x="0" y="9297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3287335"/>
            <a:ext cx="8665468" cy="25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40"/>
              </a:lnSpc>
            </a:pPr>
            <a:r>
              <a:rPr lang="en-US" b="true" sz="9372" spc="91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ELECTRONIC CIRCUIT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5330794" y="2918928"/>
            <a:ext cx="1400485" cy="6493178"/>
            <a:chOff x="0" y="0"/>
            <a:chExt cx="368852" cy="17101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A9C9E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292467" y="1054226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b="true" sz="9981" spc="97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42827" y="324241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42827" y="403953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42827" y="492069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42827" y="571781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62428" y="6510188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62428" y="734115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62428" y="819144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18905" y="3350368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8905" y="4144586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FLOW CHART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18905" y="506467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PROJECT TIMELINE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18905" y="5858894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ITEMS USED IN THE PROJECT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18905" y="665973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SOFTWARE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18905" y="745928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ELECTRONIC CIRCUIT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18905" y="8430122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NEXT PROJECT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3215" y="7962246"/>
            <a:ext cx="4876482" cy="516424"/>
          </a:xfrm>
          <a:custGeom>
            <a:avLst/>
            <a:gdLst/>
            <a:ahLst/>
            <a:cxnLst/>
            <a:rect r="r" b="b" t="t" l="l"/>
            <a:pathLst>
              <a:path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20749" y="3205532"/>
            <a:ext cx="4858949" cy="4794814"/>
            <a:chOff x="0" y="0"/>
            <a:chExt cx="1279723" cy="12628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9723" cy="1262832"/>
            </a:xfrm>
            <a:custGeom>
              <a:avLst/>
              <a:gdLst/>
              <a:ahLst/>
              <a:cxnLst/>
              <a:rect r="r" b="b" t="t" l="l"/>
              <a:pathLst>
                <a:path h="1262832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5769" y="3791077"/>
            <a:ext cx="2551375" cy="2622909"/>
          </a:xfrm>
          <a:custGeom>
            <a:avLst/>
            <a:gdLst/>
            <a:ahLst/>
            <a:cxnLst/>
            <a:rect r="r" b="b" t="t" l="l"/>
            <a:pathLst>
              <a:path h="2622909" w="2551375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91002" y="1162050"/>
            <a:ext cx="7241638" cy="13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3"/>
              </a:lnSpc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3D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8951" y="3756523"/>
            <a:ext cx="6162866" cy="193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8951" y="6062865"/>
            <a:ext cx="6162866" cy="193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8723" y="6552336"/>
            <a:ext cx="4135657" cy="69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b="true" sz="4081" spc="399">
                <a:solidFill>
                  <a:srgbClr val="FDFBFB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16119" y="4821179"/>
            <a:ext cx="3145217" cy="3434885"/>
            <a:chOff x="0" y="0"/>
            <a:chExt cx="862412" cy="9418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603406" y="3655690"/>
            <a:ext cx="2706695" cy="2696122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1948" r="223" b="-3193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71796" y="4821179"/>
            <a:ext cx="3145217" cy="3434885"/>
            <a:chOff x="0" y="0"/>
            <a:chExt cx="862412" cy="941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759084" y="3655690"/>
            <a:ext cx="2706695" cy="2696122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2136" r="223" b="-25454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726664" y="4821179"/>
            <a:ext cx="3145217" cy="3434885"/>
            <a:chOff x="0" y="0"/>
            <a:chExt cx="862412" cy="941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913951" y="3655690"/>
            <a:ext cx="2706695" cy="2696122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32780" r="223" b="-4499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3416119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571796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726664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804097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10535" y="6896221"/>
            <a:ext cx="288446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8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Chaninthon Masai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10080" y="7573320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8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6501075520023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01313" y="7234771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8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InAE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14522" y="6896221"/>
            <a:ext cx="288446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8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Wa Su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14067" y="7573320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8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65010755xxxxx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805301" y="7234771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8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InAE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25066" y="6896221"/>
            <a:ext cx="288446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8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Wi Ki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24612" y="7573320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8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65010755xxxxx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15845" y="7234771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8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InAE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01986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AB7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1643" y="-121171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5"/>
                </a:lnTo>
                <a:lnTo>
                  <a:pt x="0" y="373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4988" y="8353563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115324" y="4206517"/>
            <a:ext cx="12057353" cy="170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b="true" sz="10107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724613" y="6955271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5732" y="9162782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2"/>
                </a:lnTo>
                <a:lnTo>
                  <a:pt x="0" y="950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5246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887923">
            <a:off x="15781095" y="-3745909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304020" y="1612403"/>
            <a:ext cx="9487706" cy="2125909"/>
            <a:chOff x="0" y="0"/>
            <a:chExt cx="2498820" cy="5599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98820" cy="559910"/>
            </a:xfrm>
            <a:custGeom>
              <a:avLst/>
              <a:gdLst/>
              <a:ahLst/>
              <a:cxnLst/>
              <a:rect r="r" b="b" t="t" l="l"/>
              <a:pathLst>
                <a:path h="559910" w="2498820">
                  <a:moveTo>
                    <a:pt x="0" y="0"/>
                  </a:moveTo>
                  <a:lnTo>
                    <a:pt x="2498820" y="0"/>
                  </a:lnTo>
                  <a:lnTo>
                    <a:pt x="2498820" y="559910"/>
                  </a:lnTo>
                  <a:lnTo>
                    <a:pt x="0" y="559910"/>
                  </a:lnTo>
                  <a:close/>
                </a:path>
              </a:pathLst>
            </a:custGeom>
            <a:solidFill>
              <a:srgbClr val="FDFBF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498820" cy="617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Part 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636625" y="4248818"/>
            <a:ext cx="3719299" cy="4425779"/>
            <a:chOff x="0" y="0"/>
            <a:chExt cx="3790950" cy="451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8750" y="158750"/>
              <a:ext cx="3473450" cy="4193540"/>
            </a:xfrm>
            <a:custGeom>
              <a:avLst/>
              <a:gdLst/>
              <a:ahLst/>
              <a:cxnLst/>
              <a:rect r="r" b="b" t="t" l="l"/>
              <a:pathLst>
                <a:path h="419354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11"/>
              <a:stretch>
                <a:fillRect l="-38033" t="0" r="-3803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405132" y="4248818"/>
            <a:ext cx="3719299" cy="4425779"/>
            <a:chOff x="0" y="0"/>
            <a:chExt cx="3790950" cy="45110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58750" y="158750"/>
              <a:ext cx="3473450" cy="4193540"/>
            </a:xfrm>
            <a:custGeom>
              <a:avLst/>
              <a:gdLst/>
              <a:ahLst/>
              <a:cxnLst/>
              <a:rect r="r" b="b" t="t" l="l"/>
              <a:pathLst>
                <a:path h="419354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12"/>
              <a:stretch>
                <a:fillRect l="-62420" t="0" r="-1845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932076" y="4248818"/>
            <a:ext cx="3719299" cy="4425779"/>
            <a:chOff x="0" y="0"/>
            <a:chExt cx="3790950" cy="4511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58750" y="158750"/>
              <a:ext cx="3473450" cy="4193540"/>
            </a:xfrm>
            <a:custGeom>
              <a:avLst/>
              <a:gdLst/>
              <a:ahLst/>
              <a:cxnLst/>
              <a:rect r="r" b="b" t="t" l="l"/>
              <a:pathLst>
                <a:path h="419354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13"/>
              <a:stretch>
                <a:fillRect l="-37645" t="0" r="-43564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279366" y="1868770"/>
            <a:ext cx="9537014" cy="152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6"/>
              </a:lnSpc>
              <a:spcBef>
                <a:spcPct val="0"/>
              </a:spcBef>
            </a:pPr>
            <a:r>
              <a:rPr lang="en-US" b="true" sz="4432" spc="434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THE ORIGIN AND IMPORTANCE OF THE PROBLEM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97074" y="3011604"/>
            <a:ext cx="3474003" cy="647719"/>
            <a:chOff x="0" y="0"/>
            <a:chExt cx="914964" cy="170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032250" y="1216849"/>
            <a:ext cx="9849562" cy="1470905"/>
            <a:chOff x="0" y="0"/>
            <a:chExt cx="2594123" cy="3873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4123" cy="387399"/>
            </a:xfrm>
            <a:custGeom>
              <a:avLst/>
              <a:gdLst/>
              <a:ahLst/>
              <a:cxnLst/>
              <a:rect r="r" b="b" t="t" l="l"/>
              <a:pathLst>
                <a:path h="387399" w="2594123">
                  <a:moveTo>
                    <a:pt x="0" y="0"/>
                  </a:moveTo>
                  <a:lnTo>
                    <a:pt x="2594123" y="0"/>
                  </a:lnTo>
                  <a:lnTo>
                    <a:pt x="2594123" y="387399"/>
                  </a:lnTo>
                  <a:lnTo>
                    <a:pt x="0" y="387399"/>
                  </a:lnTo>
                  <a:close/>
                </a:path>
              </a:pathLst>
            </a:custGeom>
            <a:solidFill>
              <a:srgbClr val="FDFBF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594123" cy="444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Part 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179318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GOALS AND OBJECTIVES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406999" y="3034258"/>
            <a:ext cx="3474003" cy="647719"/>
            <a:chOff x="0" y="0"/>
            <a:chExt cx="914964" cy="1705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06857" y="3011604"/>
            <a:ext cx="3474003" cy="647719"/>
            <a:chOff x="0" y="0"/>
            <a:chExt cx="914964" cy="1705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51778" y="5214397"/>
            <a:ext cx="3719299" cy="4425779"/>
            <a:chOff x="0" y="0"/>
            <a:chExt cx="3790950" cy="4511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58750" y="158750"/>
              <a:ext cx="3473450" cy="4193540"/>
            </a:xfrm>
            <a:custGeom>
              <a:avLst/>
              <a:gdLst/>
              <a:ahLst/>
              <a:cxnLst/>
              <a:rect r="r" b="b" t="t" l="l"/>
              <a:pathLst>
                <a:path h="419354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5"/>
              <a:stretch>
                <a:fillRect l="-14389" t="0" r="-6341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331904" y="5214397"/>
            <a:ext cx="3719299" cy="4425779"/>
            <a:chOff x="0" y="0"/>
            <a:chExt cx="3790950" cy="4511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58750" y="158750"/>
              <a:ext cx="3473450" cy="4193540"/>
            </a:xfrm>
            <a:custGeom>
              <a:avLst/>
              <a:gdLst/>
              <a:ahLst/>
              <a:cxnLst/>
              <a:rect r="r" b="b" t="t" l="l"/>
              <a:pathLst>
                <a:path h="419354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6"/>
              <a:stretch>
                <a:fillRect l="0" t="-1400" r="-161678" b="-120616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161561" y="5214397"/>
            <a:ext cx="3719299" cy="4425779"/>
            <a:chOff x="0" y="0"/>
            <a:chExt cx="3790950" cy="45110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58750" y="158750"/>
              <a:ext cx="3473450" cy="4193540"/>
            </a:xfrm>
            <a:custGeom>
              <a:avLst/>
              <a:gdLst/>
              <a:ahLst/>
              <a:cxnLst/>
              <a:rect r="r" b="b" t="t" l="l"/>
              <a:pathLst>
                <a:path h="419354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7"/>
              <a:stretch>
                <a:fillRect l="-81422" t="0" r="-34916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953624" y="3934581"/>
            <a:ext cx="3360904" cy="108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2"/>
              </a:lnSpc>
              <a:spcBef>
                <a:spcPct val="0"/>
              </a:spcBef>
            </a:pPr>
            <a:r>
              <a:rPr lang="en-US" sz="2110" spc="20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To check for abnormal operation of the PLC in liquid level control.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54552" y="3834378"/>
            <a:ext cx="3360904" cy="1185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8"/>
              </a:lnSpc>
              <a:spcBef>
                <a:spcPct val="0"/>
              </a:spcBef>
            </a:pPr>
            <a:r>
              <a:rPr lang="en-US" sz="2310" spc="22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use machine learning to help observe events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19956" y="3850655"/>
            <a:ext cx="3360904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To reduce human labor involved in controlling and increase control accuracy.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-3022634" y="8496715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5"/>
                </a:lnTo>
                <a:lnTo>
                  <a:pt x="0" y="2765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521012" y="-2589869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3" y="0"/>
                </a:lnTo>
                <a:lnTo>
                  <a:pt x="4602313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6880860" y="9375773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769897" y="-3380187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988280" y="7012337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22852" y="2691983"/>
            <a:ext cx="3784165" cy="1936366"/>
            <a:chOff x="0" y="0"/>
            <a:chExt cx="996653" cy="5099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6653" cy="509989"/>
            </a:xfrm>
            <a:custGeom>
              <a:avLst/>
              <a:gdLst/>
              <a:ahLst/>
              <a:cxnLst/>
              <a:rect r="r" b="b" t="t" l="l"/>
              <a:pathLst>
                <a:path h="509989" w="996653">
                  <a:moveTo>
                    <a:pt x="0" y="0"/>
                  </a:moveTo>
                  <a:lnTo>
                    <a:pt x="996653" y="0"/>
                  </a:lnTo>
                  <a:lnTo>
                    <a:pt x="996653" y="509989"/>
                  </a:lnTo>
                  <a:lnTo>
                    <a:pt x="0" y="509989"/>
                  </a:lnTo>
                  <a:close/>
                </a:path>
              </a:pathLst>
            </a:custGeom>
            <a:solidFill>
              <a:srgbClr val="FDFBF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96653" cy="567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Part 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814934" y="782046"/>
            <a:ext cx="9849562" cy="1470905"/>
            <a:chOff x="0" y="0"/>
            <a:chExt cx="2594123" cy="3873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4123" cy="387399"/>
            </a:xfrm>
            <a:custGeom>
              <a:avLst/>
              <a:gdLst/>
              <a:ahLst/>
              <a:cxnLst/>
              <a:rect r="r" b="b" t="t" l="l"/>
              <a:pathLst>
                <a:path h="387399" w="2594123">
                  <a:moveTo>
                    <a:pt x="0" y="0"/>
                  </a:moveTo>
                  <a:lnTo>
                    <a:pt x="2594123" y="0"/>
                  </a:lnTo>
                  <a:lnTo>
                    <a:pt x="2594123" y="387399"/>
                  </a:lnTo>
                  <a:lnTo>
                    <a:pt x="0" y="387399"/>
                  </a:lnTo>
                  <a:close/>
                </a:path>
              </a:pathLst>
            </a:custGeom>
            <a:solidFill>
              <a:srgbClr val="FDFBF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594123" cy="444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Part 1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20089" y="87695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SCOPE OF THE PROJECT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245262" y="2691983"/>
            <a:ext cx="3784165" cy="1936366"/>
            <a:chOff x="0" y="0"/>
            <a:chExt cx="996653" cy="50998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96653" cy="509989"/>
            </a:xfrm>
            <a:custGeom>
              <a:avLst/>
              <a:gdLst/>
              <a:ahLst/>
              <a:cxnLst/>
              <a:rect r="r" b="b" t="t" l="l"/>
              <a:pathLst>
                <a:path h="509989" w="996653">
                  <a:moveTo>
                    <a:pt x="0" y="0"/>
                  </a:moveTo>
                  <a:lnTo>
                    <a:pt x="996653" y="0"/>
                  </a:lnTo>
                  <a:lnTo>
                    <a:pt x="996653" y="509989"/>
                  </a:lnTo>
                  <a:lnTo>
                    <a:pt x="0" y="509989"/>
                  </a:lnTo>
                  <a:close/>
                </a:path>
              </a:pathLst>
            </a:custGeom>
            <a:solidFill>
              <a:srgbClr val="FDFBF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996653" cy="567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Part 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580983" y="2691440"/>
            <a:ext cx="3784165" cy="1936366"/>
            <a:chOff x="0" y="0"/>
            <a:chExt cx="996653" cy="5099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96653" cy="509989"/>
            </a:xfrm>
            <a:custGeom>
              <a:avLst/>
              <a:gdLst/>
              <a:ahLst/>
              <a:cxnLst/>
              <a:rect r="r" b="b" t="t" l="l"/>
              <a:pathLst>
                <a:path h="509989" w="996653">
                  <a:moveTo>
                    <a:pt x="0" y="0"/>
                  </a:moveTo>
                  <a:lnTo>
                    <a:pt x="996653" y="0"/>
                  </a:lnTo>
                  <a:lnTo>
                    <a:pt x="996653" y="509989"/>
                  </a:lnTo>
                  <a:lnTo>
                    <a:pt x="0" y="509989"/>
                  </a:lnTo>
                  <a:close/>
                </a:path>
              </a:pathLst>
            </a:custGeom>
            <a:solidFill>
              <a:srgbClr val="FDFBF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996653" cy="567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Part 1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943035" y="4799448"/>
            <a:ext cx="3719299" cy="4425779"/>
            <a:chOff x="0" y="0"/>
            <a:chExt cx="3790950" cy="45110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58750" y="158750"/>
              <a:ext cx="3473450" cy="4193540"/>
            </a:xfrm>
            <a:custGeom>
              <a:avLst/>
              <a:gdLst/>
              <a:ahLst/>
              <a:cxnLst/>
              <a:rect r="r" b="b" t="t" l="l"/>
              <a:pathLst>
                <a:path h="419354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-10972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277695" y="4799448"/>
            <a:ext cx="3719299" cy="4425779"/>
            <a:chOff x="0" y="0"/>
            <a:chExt cx="3790950" cy="45110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58750" y="158750"/>
              <a:ext cx="3473450" cy="4193540"/>
            </a:xfrm>
            <a:custGeom>
              <a:avLst/>
              <a:gdLst/>
              <a:ahLst/>
              <a:cxnLst/>
              <a:rect r="r" b="b" t="t" l="l"/>
              <a:pathLst>
                <a:path h="419354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20"/>
              <a:stretch>
                <a:fillRect l="-9724" t="0" r="-57667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613417" y="4799448"/>
            <a:ext cx="3719299" cy="4425779"/>
            <a:chOff x="0" y="0"/>
            <a:chExt cx="3790950" cy="45110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58750" y="158750"/>
              <a:ext cx="3473450" cy="4193540"/>
            </a:xfrm>
            <a:custGeom>
              <a:avLst/>
              <a:gdLst/>
              <a:ahLst/>
              <a:cxnLst/>
              <a:rect r="r" b="b" t="t" l="l"/>
              <a:pathLst>
                <a:path h="419354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21"/>
              <a:stretch>
                <a:fillRect l="-70731" t="0" r="-70731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2122233" y="3301602"/>
            <a:ext cx="3360904" cy="6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1. Create a liquid level control experiment set.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63548" y="3130152"/>
            <a:ext cx="3360904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2. Use PLC to control the process of the experimental set.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92614" y="2787252"/>
            <a:ext cx="3360904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3. Test the efficiency of liquid level control by using artificial intelligence to detect malfunctions.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595048" y="9400555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141160" y="-1074748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6"/>
                </a:lnTo>
                <a:lnTo>
                  <a:pt x="0" y="2149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357204" y="358097"/>
            <a:ext cx="11296986" cy="2953009"/>
            <a:chOff x="0" y="0"/>
            <a:chExt cx="2975338" cy="7777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75338" cy="777747"/>
            </a:xfrm>
            <a:custGeom>
              <a:avLst/>
              <a:gdLst/>
              <a:ahLst/>
              <a:cxnLst/>
              <a:rect r="r" b="b" t="t" l="l"/>
              <a:pathLst>
                <a:path h="777747" w="2975338">
                  <a:moveTo>
                    <a:pt x="0" y="0"/>
                  </a:moveTo>
                  <a:lnTo>
                    <a:pt x="2975338" y="0"/>
                  </a:lnTo>
                  <a:lnTo>
                    <a:pt x="2975338" y="777747"/>
                  </a:lnTo>
                  <a:lnTo>
                    <a:pt x="0" y="777747"/>
                  </a:lnTo>
                  <a:close/>
                </a:path>
              </a:pathLst>
            </a:custGeom>
            <a:solidFill>
              <a:srgbClr val="FDFBF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975338" cy="834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Part 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55578" y="3593465"/>
            <a:ext cx="3853090" cy="2367147"/>
            <a:chOff x="0" y="0"/>
            <a:chExt cx="1014806" cy="6234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4806" cy="623446"/>
            </a:xfrm>
            <a:custGeom>
              <a:avLst/>
              <a:gdLst/>
              <a:ahLst/>
              <a:cxnLst/>
              <a:rect r="r" b="b" t="t" l="l"/>
              <a:pathLst>
                <a:path h="623446" w="1014806">
                  <a:moveTo>
                    <a:pt x="0" y="0"/>
                  </a:moveTo>
                  <a:lnTo>
                    <a:pt x="1014806" y="0"/>
                  </a:lnTo>
                  <a:lnTo>
                    <a:pt x="1014806" y="623446"/>
                  </a:lnTo>
                  <a:lnTo>
                    <a:pt x="0" y="623446"/>
                  </a:lnTo>
                  <a:close/>
                </a:path>
              </a:pathLst>
            </a:custGeom>
            <a:solidFill>
              <a:srgbClr val="FDFBF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014806" cy="680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Part 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59636" y="3593465"/>
            <a:ext cx="3927500" cy="2367147"/>
            <a:chOff x="0" y="0"/>
            <a:chExt cx="1034403" cy="6234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4403" cy="623446"/>
            </a:xfrm>
            <a:custGeom>
              <a:avLst/>
              <a:gdLst/>
              <a:ahLst/>
              <a:cxnLst/>
              <a:rect r="r" b="b" t="t" l="l"/>
              <a:pathLst>
                <a:path h="623446" w="1034403">
                  <a:moveTo>
                    <a:pt x="0" y="0"/>
                  </a:moveTo>
                  <a:lnTo>
                    <a:pt x="1034403" y="0"/>
                  </a:lnTo>
                  <a:lnTo>
                    <a:pt x="1034403" y="623446"/>
                  </a:lnTo>
                  <a:lnTo>
                    <a:pt x="0" y="623446"/>
                  </a:lnTo>
                  <a:close/>
                </a:path>
              </a:pathLst>
            </a:custGeom>
            <a:solidFill>
              <a:srgbClr val="FDFBF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034403" cy="680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Part 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06407" y="3651864"/>
            <a:ext cx="4105400" cy="2308748"/>
            <a:chOff x="0" y="0"/>
            <a:chExt cx="1081258" cy="6080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1258" cy="608065"/>
            </a:xfrm>
            <a:custGeom>
              <a:avLst/>
              <a:gdLst/>
              <a:ahLst/>
              <a:cxnLst/>
              <a:rect r="r" b="b" t="t" l="l"/>
              <a:pathLst>
                <a:path h="608065" w="1081258">
                  <a:moveTo>
                    <a:pt x="0" y="0"/>
                  </a:moveTo>
                  <a:lnTo>
                    <a:pt x="1081258" y="0"/>
                  </a:lnTo>
                  <a:lnTo>
                    <a:pt x="1081258" y="608065"/>
                  </a:lnTo>
                  <a:lnTo>
                    <a:pt x="0" y="608065"/>
                  </a:lnTo>
                  <a:close/>
                </a:path>
              </a:pathLst>
            </a:custGeom>
            <a:solidFill>
              <a:srgbClr val="FDFBF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081258" cy="665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Part 1</a:t>
              </a: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288304" y="6225474"/>
            <a:ext cx="3434787" cy="3421369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5"/>
              <a:stretch>
                <a:fillRect l="-24665" t="0" r="-24665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982572" y="6225474"/>
            <a:ext cx="3434787" cy="3421369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6"/>
              <a:stretch>
                <a:fillRect l="223" t="-10863" r="223" b="-23113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2741714" y="6180517"/>
            <a:ext cx="3434787" cy="3421369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7"/>
              <a:stretch>
                <a:fillRect l="223" t="0" r="223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3357204" y="635243"/>
            <a:ext cx="11552977" cy="237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EXPECTED BENEFITS FROM THE PROJECT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778655" y="4295063"/>
            <a:ext cx="3360904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000" spc="19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experimental set can be applied in industrial applications.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19513" y="4216222"/>
            <a:ext cx="3360904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000" spc="19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Get a set to control the amount of liquid. It uses a PLC to control 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31303" y="4275388"/>
            <a:ext cx="3784165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It can be a guideline for 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further study of PLC theory and artificial intelligence.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78070" y="3442596"/>
            <a:ext cx="4473739" cy="636748"/>
            <a:chOff x="0" y="0"/>
            <a:chExt cx="1178269" cy="1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ML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53343" y="6954294"/>
            <a:ext cx="4723192" cy="2837095"/>
            <a:chOff x="0" y="0"/>
            <a:chExt cx="912125" cy="5478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2125" cy="547889"/>
            </a:xfrm>
            <a:custGeom>
              <a:avLst/>
              <a:gdLst/>
              <a:ahLst/>
              <a:cxnLst/>
              <a:rect r="r" b="b" t="t" l="l"/>
              <a:pathLst>
                <a:path h="547889" w="912125">
                  <a:moveTo>
                    <a:pt x="0" y="0"/>
                  </a:moveTo>
                  <a:lnTo>
                    <a:pt x="912125" y="0"/>
                  </a:lnTo>
                  <a:lnTo>
                    <a:pt x="912125" y="547889"/>
                  </a:lnTo>
                  <a:lnTo>
                    <a:pt x="0" y="547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12125" cy="566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01440" y="3487032"/>
            <a:ext cx="4473739" cy="636748"/>
            <a:chOff x="0" y="0"/>
            <a:chExt cx="1178269" cy="1677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PID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690980" y="3916240"/>
            <a:ext cx="4847919" cy="4070257"/>
            <a:chOff x="0" y="0"/>
            <a:chExt cx="8764270" cy="73583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3"/>
              <a:stretch>
                <a:fillRect l="0" t="-4524" r="0" b="-4524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209716" y="6954294"/>
            <a:ext cx="4723192" cy="2837095"/>
            <a:chOff x="0" y="0"/>
            <a:chExt cx="912125" cy="5478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2125" cy="547889"/>
            </a:xfrm>
            <a:custGeom>
              <a:avLst/>
              <a:gdLst/>
              <a:ahLst/>
              <a:cxnLst/>
              <a:rect r="r" b="b" t="t" l="l"/>
              <a:pathLst>
                <a:path h="547889" w="912125">
                  <a:moveTo>
                    <a:pt x="0" y="0"/>
                  </a:moveTo>
                  <a:lnTo>
                    <a:pt x="912125" y="0"/>
                  </a:lnTo>
                  <a:lnTo>
                    <a:pt x="912125" y="547889"/>
                  </a:lnTo>
                  <a:lnTo>
                    <a:pt x="0" y="547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912125" cy="566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52979" y="3760969"/>
            <a:ext cx="4979929" cy="4181091"/>
            <a:chOff x="0" y="0"/>
            <a:chExt cx="8764270" cy="73583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4"/>
              <a:stretch>
                <a:fillRect l="0" t="-17" r="0" b="-17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363784" y="7107540"/>
            <a:ext cx="4411396" cy="250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483"/>
              </a:lnSpc>
              <a:buFont typeface="Arial"/>
              <a:buChar char="•"/>
            </a:pPr>
            <a:r>
              <a:rPr lang="en-US" sz="1799" spc="17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Close Loops Speed Control DC Motor using PID Controller</a:t>
            </a:r>
          </a:p>
          <a:p>
            <a:pPr algn="l" marL="388618" indent="-194309" lvl="1">
              <a:lnSpc>
                <a:spcPts val="2483"/>
              </a:lnSpc>
              <a:buFont typeface="Arial"/>
              <a:buChar char="•"/>
            </a:pPr>
            <a:r>
              <a:rPr lang="en-US" sz="1799" spc="17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 STUDY OF OPTIMAL VALUES WITH PID CONTROLLER USING RESPONSE SURFACE METHOD</a:t>
            </a:r>
          </a:p>
          <a:p>
            <a:pPr algn="l" marL="388618" indent="-194309" lvl="1">
              <a:lnSpc>
                <a:spcPts val="2483"/>
              </a:lnSpc>
              <a:buFont typeface="Arial"/>
              <a:buChar char="•"/>
            </a:pPr>
            <a:r>
              <a:rPr lang="en-US" sz="1799" spc="17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CONTROL OF LIQUID LEVELS IN FOUR-TANK SIMULATION PROCESS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90980" y="933039"/>
            <a:ext cx="10906040" cy="111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0"/>
              </a:lnSpc>
            </a:pPr>
            <a:r>
              <a:rPr lang="en-US" b="true" sz="6630" spc="649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RELATED RESEARCH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08221" y="7328901"/>
            <a:ext cx="4213436" cy="204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76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Parkinson's Disease Diagnosis Using Machine Learning</a:t>
            </a:r>
          </a:p>
          <a:p>
            <a:pPr algn="l" marL="431801" indent="-215900" lvl="1">
              <a:lnSpc>
                <a:spcPts val="276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Diabetes Classification Using Machine Learning Techniques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7289828" y="-419961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4" y="0"/>
                </a:lnTo>
                <a:lnTo>
                  <a:pt x="1996344" y="2149496"/>
                </a:lnTo>
                <a:lnTo>
                  <a:pt x="0" y="2149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-819965" y="154305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AB7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1643" y="-121171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5"/>
                </a:lnTo>
                <a:lnTo>
                  <a:pt x="0" y="373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4988" y="8353563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724613" y="6955271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368496" y="5389709"/>
            <a:ext cx="7551007" cy="99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Programmable Logic Controller;PLC</a:t>
            </a:r>
          </a:p>
          <a:p>
            <a:pPr algn="ctr">
              <a:lnSpc>
                <a:spcPts val="3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837035" y="3734817"/>
            <a:ext cx="8613931" cy="170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b="true" sz="10107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FLOW 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DAGWFSEVyIc</dc:identifier>
  <dcterms:modified xsi:type="dcterms:W3CDTF">2011-08-01T06:04:30Z</dcterms:modified>
  <cp:revision>1</cp:revision>
  <dc:title>Project</dc:title>
</cp:coreProperties>
</file>